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
      <p:font typeface="Average"/>
      <p:regular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24" Type="http://schemas.openxmlformats.org/officeDocument/2006/relationships/font" Target="fonts/Average-regular.fntdata"/><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52bf83342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52bf8334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52be7af51f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52be7af51f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52be7af51f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52be7af51f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52c567ba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52c567ba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Creative </a:t>
            </a:r>
            <a:endParaRPr/>
          </a:p>
          <a:p>
            <a:pPr indent="0" lvl="0" marL="0" rtl="0" algn="l">
              <a:spcBef>
                <a:spcPts val="0"/>
              </a:spcBef>
              <a:spcAft>
                <a:spcPts val="0"/>
              </a:spcAft>
              <a:buNone/>
            </a:pPr>
            <a:r>
              <a:rPr lang="en-GB"/>
              <a:t>Questions</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Probability</a:t>
            </a:r>
            <a:r>
              <a:rPr lang="en-GB"/>
              <a:t> + statistics Project</a:t>
            </a:r>
            <a:br>
              <a:rPr lang="en-GB"/>
            </a:br>
            <a:r>
              <a:rPr lang="en-GB"/>
              <a:t>CodingInvaders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6"/>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359100" y="430200"/>
            <a:ext cx="7038900" cy="9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35" name="Google Shape;235;p18"/>
          <p:cNvSpPr txBox="1"/>
          <p:nvPr/>
        </p:nvSpPr>
        <p:spPr>
          <a:xfrm>
            <a:off x="1774575" y="1343400"/>
            <a:ext cx="6050700" cy="316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CACACA"/>
                </a:solidFill>
                <a:latin typeface="Montserrat"/>
                <a:ea typeface="Montserrat"/>
                <a:cs typeface="Montserrat"/>
                <a:sym typeface="Montserrat"/>
              </a:rPr>
              <a:t>Table bt_callinfo has been randomly divided into 5 different samples, called 5 small samples. The number in column sample_no represents the 5 different samples. You have to select any one sample out of 5 samples present in the bt_callinfo table and answer the below questions. Also, please reach out to the support team in case of any confusion or questions. </a:t>
            </a:r>
            <a:endParaRPr sz="1800">
              <a:solidFill>
                <a:srgbClr val="CACACA"/>
              </a:solidFill>
              <a:latin typeface="Average"/>
              <a:ea typeface="Average"/>
              <a:cs typeface="Average"/>
              <a:sym typeface="Average"/>
            </a:endParaRPr>
          </a:p>
        </p:txBody>
      </p:sp>
      <p:sp>
        <p:nvSpPr>
          <p:cNvPr id="236" name="Google Shape;236;p18"/>
          <p:cNvSpPr txBox="1"/>
          <p:nvPr/>
        </p:nvSpPr>
        <p:spPr>
          <a:xfrm>
            <a:off x="1774575" y="4107600"/>
            <a:ext cx="7011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DATA LINK: https://docs.google.com/spreadsheets/d/1qHgR6Dci4TCQ7qIlRNBJ0o_aDSBdINeD_yQk5ShPuCc/edit?usp=sharing</a:t>
            </a:r>
            <a:endParaRPr>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42" name="Google Shape;242;p19"/>
          <p:cNvSpPr txBox="1"/>
          <p:nvPr/>
        </p:nvSpPr>
        <p:spPr>
          <a:xfrm>
            <a:off x="1297500" y="105351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3" name="Google Shape;243;p19"/>
          <p:cNvSpPr txBox="1"/>
          <p:nvPr>
            <p:ph idx="1" type="body"/>
          </p:nvPr>
        </p:nvSpPr>
        <p:spPr>
          <a:xfrm>
            <a:off x="2030400" y="1053525"/>
            <a:ext cx="5877300" cy="1197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Solve at least 2 questions from this project using any small sample(Choose any sample i.e 1 to 5 with sample_no column) and explain in the presentation if you find any difference in the statistics between the 10000 sample (bt_callinfo - original dataset) and small sample (Approx 2000 sample) which is created from bt_callinfo?</a:t>
            </a:r>
            <a:endParaRPr>
              <a:solidFill>
                <a:srgbClr val="FFFFFF"/>
              </a:solidFill>
            </a:endParaRPr>
          </a:p>
        </p:txBody>
      </p:sp>
      <p:sp>
        <p:nvSpPr>
          <p:cNvPr id="244" name="Google Shape;244;p19"/>
          <p:cNvSpPr txBox="1"/>
          <p:nvPr/>
        </p:nvSpPr>
        <p:spPr>
          <a:xfrm>
            <a:off x="1297500" y="23693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5" name="Google Shape;245;p19"/>
          <p:cNvSpPr txBox="1"/>
          <p:nvPr>
            <p:ph idx="1" type="body"/>
          </p:nvPr>
        </p:nvSpPr>
        <p:spPr>
          <a:xfrm>
            <a:off x="2030400" y="2303746"/>
            <a:ext cx="5877300" cy="545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What is the probability of 12 customers rejecting the offer and then 1 customer accepting the offer?</a:t>
            </a:r>
            <a:endParaRPr>
              <a:solidFill>
                <a:srgbClr val="FFFFFF"/>
              </a:solidFill>
            </a:endParaRPr>
          </a:p>
        </p:txBody>
      </p:sp>
      <p:sp>
        <p:nvSpPr>
          <p:cNvPr id="246" name="Google Shape;246;p19"/>
          <p:cNvSpPr txBox="1"/>
          <p:nvPr/>
        </p:nvSpPr>
        <p:spPr>
          <a:xfrm>
            <a:off x="1297500" y="2963399"/>
            <a:ext cx="732900" cy="63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47" name="Google Shape;247;p19"/>
          <p:cNvSpPr txBox="1"/>
          <p:nvPr>
            <p:ph idx="1" type="body"/>
          </p:nvPr>
        </p:nvSpPr>
        <p:spPr>
          <a:xfrm>
            <a:off x="2030400" y="29017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Assume the marketing team launches a new campaign and 60 new customers accepted the offer in May. Is the rise in the number of accepted offers due to the latest campaign or due to random chance? Calculate the likelihood that the new campaign will result in more than 60 customers accepting the offer during May.</a:t>
            </a:r>
            <a:endParaRPr>
              <a:solidFill>
                <a:srgbClr val="FFFFFF"/>
              </a:solidFill>
            </a:endParaRPr>
          </a:p>
        </p:txBody>
      </p:sp>
      <p:sp>
        <p:nvSpPr>
          <p:cNvPr id="248" name="Google Shape;248;p19"/>
          <p:cNvSpPr txBox="1"/>
          <p:nvPr/>
        </p:nvSpPr>
        <p:spPr>
          <a:xfrm>
            <a:off x="1297500" y="40832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sz="1300">
              <a:solidFill>
                <a:srgbClr val="FFFFFF"/>
              </a:solidFill>
            </a:endParaRPr>
          </a:p>
        </p:txBody>
      </p:sp>
      <p:sp>
        <p:nvSpPr>
          <p:cNvPr id="249" name="Google Shape;249;p19"/>
          <p:cNvSpPr txBox="1"/>
          <p:nvPr>
            <p:ph idx="1" type="body"/>
          </p:nvPr>
        </p:nvSpPr>
        <p:spPr>
          <a:xfrm>
            <a:off x="2030400" y="408328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What are the chances/probability that if you pick any random customer, then the customer's age is less than or equal to 28 years old?</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0"/>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Koffi Offori</a:t>
            </a:r>
            <a:endParaRPr/>
          </a:p>
        </p:txBody>
      </p:sp>
      <p:sp>
        <p:nvSpPr>
          <p:cNvPr id="255" name="Google Shape;255;p20"/>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Eager Data analytics/scientist </a:t>
            </a:r>
            <a:endParaRPr/>
          </a:p>
        </p:txBody>
      </p:sp>
      <p:sp>
        <p:nvSpPr>
          <p:cNvPr id="256" name="Google Shape;256;p20"/>
          <p:cNvSpPr/>
          <p:nvPr/>
        </p:nvSpPr>
        <p:spPr>
          <a:xfrm>
            <a:off x="3207425" y="31545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0"/>
          <p:cNvSpPr/>
          <p:nvPr/>
        </p:nvSpPr>
        <p:spPr>
          <a:xfrm>
            <a:off x="3257675" y="3204750"/>
            <a:ext cx="917700" cy="917700"/>
          </a:xfrm>
          <a:prstGeom prst="ellipse">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0"/>
          <p:cNvSpPr/>
          <p:nvPr/>
        </p:nvSpPr>
        <p:spPr>
          <a:xfrm>
            <a:off x="3257675" y="3204750"/>
            <a:ext cx="917700" cy="917700"/>
          </a:xfrm>
          <a:prstGeom prst="pie">
            <a:avLst>
              <a:gd fmla="val 19410436" name="adj1"/>
              <a:gd fmla="val 16200000" name="adj2"/>
            </a:avLst>
          </a:prstGeom>
          <a:gradFill>
            <a:gsLst>
              <a:gs pos="0">
                <a:srgbClr val="A8B8DF"/>
              </a:gs>
              <a:gs pos="100000">
                <a:srgbClr val="516D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0"/>
          <p:cNvSpPr/>
          <p:nvPr/>
        </p:nvSpPr>
        <p:spPr>
          <a:xfrm>
            <a:off x="3388475"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0"/>
          <p:cNvSpPr txBox="1"/>
          <p:nvPr/>
        </p:nvSpPr>
        <p:spPr>
          <a:xfrm>
            <a:off x="3187537" y="4245790"/>
            <a:ext cx="106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GB" sz="800">
                <a:solidFill>
                  <a:schemeClr val="lt1"/>
                </a:solidFill>
                <a:latin typeface="Lato"/>
                <a:ea typeface="Lato"/>
                <a:cs typeface="Lato"/>
                <a:sym typeface="Lato"/>
              </a:rPr>
              <a:t>offori</a:t>
            </a:r>
            <a:endParaRPr sz="800">
              <a:solidFill>
                <a:schemeClr val="lt1"/>
              </a:solidFill>
              <a:latin typeface="Lato"/>
              <a:ea typeface="Lato"/>
              <a:cs typeface="Lato"/>
              <a:sym typeface="Lato"/>
            </a:endParaRPr>
          </a:p>
        </p:txBody>
      </p:sp>
      <p:sp>
        <p:nvSpPr>
          <p:cNvPr id="261" name="Google Shape;261;p20"/>
          <p:cNvSpPr txBox="1"/>
          <p:nvPr/>
        </p:nvSpPr>
        <p:spPr>
          <a:xfrm>
            <a:off x="3483729" y="3508020"/>
            <a:ext cx="462300" cy="27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GB" sz="1000">
                <a:solidFill>
                  <a:schemeClr val="lt1"/>
                </a:solidFill>
                <a:latin typeface="Lato"/>
                <a:ea typeface="Lato"/>
                <a:cs typeface="Lato"/>
                <a:sym typeface="Lato"/>
              </a:rPr>
              <a:t>83%</a:t>
            </a:r>
            <a:endParaRPr b="1" sz="1000">
              <a:solidFill>
                <a:schemeClr val="lt1"/>
              </a:solidFill>
              <a:latin typeface="Lato"/>
              <a:ea typeface="Lato"/>
              <a:cs typeface="Lato"/>
              <a:sym typeface="Lato"/>
            </a:endParaRPr>
          </a:p>
          <a:p>
            <a:pPr indent="0" lvl="0" marL="0" rtl="0" algn="ctr">
              <a:spcBef>
                <a:spcPts val="1600"/>
              </a:spcBef>
              <a:spcAft>
                <a:spcPts val="0"/>
              </a:spcAft>
              <a:buNone/>
            </a:pPr>
            <a:r>
              <a:t/>
            </a:r>
            <a:endParaRPr b="1">
              <a:solidFill>
                <a:schemeClr val="lt1"/>
              </a:solidFill>
              <a:latin typeface="Lato"/>
              <a:ea typeface="Lato"/>
              <a:cs typeface="Lato"/>
              <a:sym typeface="Lato"/>
            </a:endParaRPr>
          </a:p>
        </p:txBody>
      </p:sp>
      <p:pic>
        <p:nvPicPr>
          <p:cNvPr id="262" name="Google Shape;262;p20"/>
          <p:cNvPicPr preferRelativeResize="0"/>
          <p:nvPr/>
        </p:nvPicPr>
        <p:blipFill>
          <a:blip r:embed="rId3">
            <a:alphaModFix/>
          </a:blip>
          <a:stretch>
            <a:fillRect/>
          </a:stretch>
        </p:blipFill>
        <p:spPr>
          <a:xfrm>
            <a:off x="7090500" y="0"/>
            <a:ext cx="2053500" cy="2205900"/>
          </a:xfrm>
          <a:prstGeom prst="rect">
            <a:avLst/>
          </a:prstGeom>
          <a:noFill/>
          <a:ln>
            <a:noFill/>
          </a:ln>
        </p:spPr>
      </p:pic>
      <p:sp>
        <p:nvSpPr>
          <p:cNvPr id="263" name="Google Shape;263;p20"/>
          <p:cNvSpPr/>
          <p:nvPr/>
        </p:nvSpPr>
        <p:spPr>
          <a:xfrm>
            <a:off x="7090500" y="-4950"/>
            <a:ext cx="1449600" cy="2205900"/>
          </a:xfrm>
          <a:prstGeom prst="rtTriangle">
            <a:avLst/>
          </a:prstGeom>
          <a:solidFill>
            <a:schemeClr val="lt2"/>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1"/>
          <p:cNvSpPr txBox="1"/>
          <p:nvPr>
            <p:ph idx="1" type="body"/>
          </p:nvPr>
        </p:nvSpPr>
        <p:spPr>
          <a:xfrm>
            <a:off x="1297500" y="1567550"/>
            <a:ext cx="7038900" cy="835500"/>
          </a:xfrm>
          <a:prstGeom prst="rect">
            <a:avLst/>
          </a:prstGeom>
          <a:solidFill>
            <a:srgbClr val="55688B">
              <a:alpha val="35980"/>
            </a:srgbClr>
          </a:solidFill>
        </p:spPr>
        <p:txBody>
          <a:bodyPr anchorCtr="0" anchor="t" bIns="91425" lIns="91425" spcFirstLastPara="1" rIns="91425" wrap="square" tIns="91425">
            <a:noAutofit/>
          </a:bodyPr>
          <a:lstStyle/>
          <a:p>
            <a:pPr indent="0" lvl="0" marL="0" rtl="0" algn="l">
              <a:spcBef>
                <a:spcPts val="0"/>
              </a:spcBef>
              <a:spcAft>
                <a:spcPts val="1600"/>
              </a:spcAft>
              <a:buNone/>
            </a:pPr>
            <a:r>
              <a:rPr lang="en-GB" sz="1800">
                <a:solidFill>
                  <a:srgbClr val="FF0000"/>
                </a:solidFill>
              </a:rPr>
              <a:t>When w</a:t>
            </a:r>
            <a:r>
              <a:rPr lang="en-GB" sz="1800">
                <a:solidFill>
                  <a:srgbClr val="FF0000"/>
                </a:solidFill>
              </a:rPr>
              <a:t>e visualize the number the difference between the sample and population is </a:t>
            </a:r>
            <a:r>
              <a:rPr lang="en-GB" sz="1800">
                <a:solidFill>
                  <a:srgbClr val="FF0000"/>
                </a:solidFill>
              </a:rPr>
              <a:t>neglectable.</a:t>
            </a:r>
            <a:endParaRPr sz="1800">
              <a:solidFill>
                <a:srgbClr val="FF0000"/>
              </a:solidFill>
            </a:endParaRPr>
          </a:p>
        </p:txBody>
      </p:sp>
      <p:sp>
        <p:nvSpPr>
          <p:cNvPr id="269" name="Google Shape;269;p21"/>
          <p:cNvSpPr txBox="1"/>
          <p:nvPr/>
        </p:nvSpPr>
        <p:spPr>
          <a:xfrm>
            <a:off x="1244682" y="3327325"/>
            <a:ext cx="2008800" cy="615600"/>
          </a:xfrm>
          <a:prstGeom prst="rect">
            <a:avLst/>
          </a:prstGeom>
          <a:solidFill>
            <a:srgbClr val="FF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Average pop	3</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Average samp	3</a:t>
            </a:r>
            <a:endParaRPr>
              <a:latin typeface="Lato"/>
              <a:ea typeface="Lato"/>
              <a:cs typeface="Lato"/>
              <a:sym typeface="Lato"/>
            </a:endParaRPr>
          </a:p>
        </p:txBody>
      </p:sp>
      <p:sp>
        <p:nvSpPr>
          <p:cNvPr id="270" name="Google Shape;270;p21"/>
          <p:cNvSpPr txBox="1"/>
          <p:nvPr/>
        </p:nvSpPr>
        <p:spPr>
          <a:xfrm>
            <a:off x="3666185" y="3327325"/>
            <a:ext cx="2557200" cy="615600"/>
          </a:xfrm>
          <a:prstGeom prst="rect">
            <a:avLst/>
          </a:prstGeom>
          <a:solidFill>
            <a:srgbClr val="FF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STDEV pop	1.409960481</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STDEV samp 1.408954072</a:t>
            </a:r>
            <a:endParaRPr>
              <a:latin typeface="Lato"/>
              <a:ea typeface="Lato"/>
              <a:cs typeface="Lato"/>
              <a:sym typeface="Lato"/>
            </a:endParaRPr>
          </a:p>
        </p:txBody>
      </p:sp>
      <p:sp>
        <p:nvSpPr>
          <p:cNvPr id="271" name="Google Shape;271;p21"/>
          <p:cNvSpPr txBox="1"/>
          <p:nvPr/>
        </p:nvSpPr>
        <p:spPr>
          <a:xfrm>
            <a:off x="6599118" y="3327325"/>
            <a:ext cx="1842600" cy="615600"/>
          </a:xfrm>
          <a:prstGeom prst="rect">
            <a:avLst/>
          </a:prstGeom>
          <a:solidFill>
            <a:srgbClr val="FF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Median pop	3</a:t>
            </a:r>
            <a:endParaRPr>
              <a:latin typeface="Lato"/>
              <a:ea typeface="Lato"/>
              <a:cs typeface="Lato"/>
              <a:sym typeface="Lato"/>
            </a:endParaRPr>
          </a:p>
          <a:p>
            <a:pPr indent="0" lvl="0" marL="0" rtl="0" algn="l">
              <a:spcBef>
                <a:spcPts val="0"/>
              </a:spcBef>
              <a:spcAft>
                <a:spcPts val="0"/>
              </a:spcAft>
              <a:buNone/>
            </a:pPr>
            <a:r>
              <a:rPr lang="en-GB">
                <a:latin typeface="Lato"/>
                <a:ea typeface="Lato"/>
                <a:cs typeface="Lato"/>
                <a:sym typeface="Lato"/>
              </a:rPr>
              <a:t>Median samp	3</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pic>
        <p:nvPicPr>
          <p:cNvPr id="276" name="Google Shape;276;p22" title="Chart"/>
          <p:cNvPicPr preferRelativeResize="0"/>
          <p:nvPr/>
        </p:nvPicPr>
        <p:blipFill>
          <a:blip r:embed="rId3">
            <a:alphaModFix/>
          </a:blip>
          <a:stretch>
            <a:fillRect/>
          </a:stretch>
        </p:blipFill>
        <p:spPr>
          <a:xfrm>
            <a:off x="738832" y="152400"/>
            <a:ext cx="3732725" cy="2310725"/>
          </a:xfrm>
          <a:prstGeom prst="rect">
            <a:avLst/>
          </a:prstGeom>
          <a:noFill/>
          <a:ln>
            <a:noFill/>
          </a:ln>
        </p:spPr>
      </p:pic>
      <p:pic>
        <p:nvPicPr>
          <p:cNvPr id="277" name="Google Shape;277;p22" title="Chart"/>
          <p:cNvPicPr preferRelativeResize="0"/>
          <p:nvPr/>
        </p:nvPicPr>
        <p:blipFill>
          <a:blip r:embed="rId4">
            <a:alphaModFix/>
          </a:blip>
          <a:stretch>
            <a:fillRect/>
          </a:stretch>
        </p:blipFill>
        <p:spPr>
          <a:xfrm>
            <a:off x="4471540" y="152400"/>
            <a:ext cx="3732709" cy="2310725"/>
          </a:xfrm>
          <a:prstGeom prst="rect">
            <a:avLst/>
          </a:prstGeom>
          <a:noFill/>
          <a:ln>
            <a:noFill/>
          </a:ln>
        </p:spPr>
      </p:pic>
      <p:sp>
        <p:nvSpPr>
          <p:cNvPr id="278" name="Google Shape;278;p22"/>
          <p:cNvSpPr txBox="1"/>
          <p:nvPr/>
        </p:nvSpPr>
        <p:spPr>
          <a:xfrm>
            <a:off x="738825" y="3567475"/>
            <a:ext cx="70371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a:solidFill>
                  <a:schemeClr val="lt1"/>
                </a:solidFill>
                <a:latin typeface="Lato"/>
                <a:ea typeface="Lato"/>
                <a:cs typeface="Lato"/>
                <a:sym typeface="Lato"/>
              </a:rPr>
              <a:t>But here these both pictures show there is a little </a:t>
            </a:r>
            <a:r>
              <a:rPr b="1" lang="en-GB">
                <a:solidFill>
                  <a:schemeClr val="lt1"/>
                </a:solidFill>
                <a:latin typeface="Lato"/>
                <a:ea typeface="Lato"/>
                <a:cs typeface="Lato"/>
                <a:sym typeface="Lato"/>
              </a:rPr>
              <a:t>difference</a:t>
            </a:r>
            <a:r>
              <a:rPr b="1" lang="en-GB">
                <a:solidFill>
                  <a:schemeClr val="lt1"/>
                </a:solidFill>
                <a:latin typeface="Lato"/>
                <a:ea typeface="Lato"/>
                <a:cs typeface="Lato"/>
                <a:sym typeface="Lato"/>
              </a:rPr>
              <a:t> between the sample vs population.</a:t>
            </a:r>
            <a:br>
              <a:rPr b="1" lang="en-GB">
                <a:solidFill>
                  <a:schemeClr val="lt1"/>
                </a:solidFill>
                <a:latin typeface="Lato"/>
                <a:ea typeface="Lato"/>
                <a:cs typeface="Lato"/>
                <a:sym typeface="Lato"/>
              </a:rPr>
            </a:br>
            <a:r>
              <a:rPr b="1" lang="en-GB">
                <a:solidFill>
                  <a:schemeClr val="lt1"/>
                </a:solidFill>
                <a:latin typeface="Lato"/>
                <a:ea typeface="Lato"/>
                <a:cs typeface="Lato"/>
                <a:sym typeface="Lato"/>
              </a:rPr>
              <a:t>This means Random sampling is not </a:t>
            </a:r>
            <a:r>
              <a:rPr b="1" lang="en-GB">
                <a:solidFill>
                  <a:schemeClr val="lt1"/>
                </a:solidFill>
                <a:latin typeface="Lato"/>
                <a:ea typeface="Lato"/>
                <a:cs typeface="Lato"/>
                <a:sym typeface="Lato"/>
              </a:rPr>
              <a:t>accurate</a:t>
            </a:r>
            <a:r>
              <a:rPr b="1" lang="en-GB">
                <a:solidFill>
                  <a:schemeClr val="lt1"/>
                </a:solidFill>
                <a:latin typeface="Lato"/>
                <a:ea typeface="Lato"/>
                <a:cs typeface="Lato"/>
                <a:sym typeface="Lato"/>
              </a:rPr>
              <a:t> but closer to the original data so can be used to inference conclusion</a:t>
            </a:r>
            <a:endParaRPr b="1">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p23" title="Chart"/>
          <p:cNvPicPr preferRelativeResize="0"/>
          <p:nvPr/>
        </p:nvPicPr>
        <p:blipFill>
          <a:blip r:embed="rId3">
            <a:alphaModFix/>
          </a:blip>
          <a:stretch>
            <a:fillRect/>
          </a:stretch>
        </p:blipFill>
        <p:spPr>
          <a:xfrm>
            <a:off x="152400" y="152400"/>
            <a:ext cx="5699700" cy="3524300"/>
          </a:xfrm>
          <a:prstGeom prst="rect">
            <a:avLst/>
          </a:prstGeom>
          <a:noFill/>
          <a:ln>
            <a:noFill/>
          </a:ln>
        </p:spPr>
      </p:pic>
      <p:sp>
        <p:nvSpPr>
          <p:cNvPr id="284" name="Google Shape;284;p23"/>
          <p:cNvSpPr txBox="1"/>
          <p:nvPr/>
        </p:nvSpPr>
        <p:spPr>
          <a:xfrm>
            <a:off x="6316375" y="2048400"/>
            <a:ext cx="26634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The </a:t>
            </a:r>
            <a:r>
              <a:rPr lang="en-GB">
                <a:solidFill>
                  <a:schemeClr val="lt1"/>
                </a:solidFill>
                <a:latin typeface="Lato"/>
                <a:ea typeface="Lato"/>
                <a:cs typeface="Lato"/>
                <a:sym typeface="Lato"/>
              </a:rPr>
              <a:t>likelihood</a:t>
            </a:r>
            <a:r>
              <a:rPr lang="en-GB">
                <a:solidFill>
                  <a:schemeClr val="lt1"/>
                </a:solidFill>
                <a:latin typeface="Lato"/>
                <a:ea typeface="Lato"/>
                <a:cs typeface="Lato"/>
                <a:sym typeface="Lato"/>
              </a:rPr>
              <a:t>  of 12 being rejected and 1 accepted is very small. Means the chances to happen is very less to happen</a:t>
            </a:r>
            <a:endParaRPr>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24" title="Chart"/>
          <p:cNvPicPr preferRelativeResize="0"/>
          <p:nvPr/>
        </p:nvPicPr>
        <p:blipFill>
          <a:blip r:embed="rId3">
            <a:alphaModFix/>
          </a:blip>
          <a:stretch>
            <a:fillRect/>
          </a:stretch>
        </p:blipFill>
        <p:spPr>
          <a:xfrm>
            <a:off x="656926" y="152400"/>
            <a:ext cx="7830147"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pic>
        <p:nvPicPr>
          <p:cNvPr id="294" name="Google Shape;294;p25" title="Chart"/>
          <p:cNvPicPr preferRelativeResize="0"/>
          <p:nvPr/>
        </p:nvPicPr>
        <p:blipFill>
          <a:blip r:embed="rId3">
            <a:alphaModFix/>
          </a:blip>
          <a:stretch>
            <a:fillRect/>
          </a:stretch>
        </p:blipFill>
        <p:spPr>
          <a:xfrm>
            <a:off x="152400" y="152400"/>
            <a:ext cx="7026676" cy="43557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